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theme/theme24.xml" ContentType="application/vnd.openxmlformats-officedocument.theme+xml"/>
  <Override PartName="/ppt/slideLayouts/slideLayout35.xml" ContentType="application/vnd.openxmlformats-officedocument.presentationml.slideLayout+xml"/>
  <Override PartName="/ppt/theme/theme25.xml" ContentType="application/vnd.openxmlformats-officedocument.theme+xml"/>
  <Override PartName="/ppt/slideLayouts/slideLayout36.xml" ContentType="application/vnd.openxmlformats-officedocument.presentationml.slideLayout+xml"/>
  <Override PartName="/ppt/theme/theme26.xml" ContentType="application/vnd.openxmlformats-officedocument.theme+xml"/>
  <Override PartName="/ppt/slideLayouts/slideLayout37.xml" ContentType="application/vnd.openxmlformats-officedocument.presentationml.slideLayout+xml"/>
  <Override PartName="/ppt/theme/theme27.xml" ContentType="application/vnd.openxmlformats-officedocument.theme+xml"/>
  <Override PartName="/ppt/slideLayouts/slideLayout38.xml" ContentType="application/vnd.openxmlformats-officedocument.presentationml.slideLayout+xml"/>
  <Override PartName="/ppt/theme/theme28.xml" ContentType="application/vnd.openxmlformats-officedocument.theme+xml"/>
  <Override PartName="/ppt/slideLayouts/slideLayout39.xml" ContentType="application/vnd.openxmlformats-officedocument.presentationml.slideLayout+xml"/>
  <Override PartName="/ppt/theme/theme29.xml" ContentType="application/vnd.openxmlformats-officedocument.theme+xml"/>
  <Override PartName="/ppt/slideLayouts/slideLayout40.xml" ContentType="application/vnd.openxmlformats-officedocument.presentationml.slideLayout+xml"/>
  <Override PartName="/ppt/theme/theme30.xml" ContentType="application/vnd.openxmlformats-officedocument.theme+xml"/>
  <Override PartName="/ppt/slideLayouts/slideLayout41.xml" ContentType="application/vnd.openxmlformats-officedocument.presentationml.slideLayout+xml"/>
  <Override PartName="/ppt/theme/theme31.xml" ContentType="application/vnd.openxmlformats-officedocument.theme+xml"/>
  <Override PartName="/ppt/slideLayouts/slideLayout42.xml" ContentType="application/vnd.openxmlformats-officedocument.presentationml.slideLayout+xml"/>
  <Override PartName="/ppt/theme/theme32.xml" ContentType="application/vnd.openxmlformats-officedocument.theme+xml"/>
  <Override PartName="/ppt/slideLayouts/slideLayout43.xml" ContentType="application/vnd.openxmlformats-officedocument.presentationml.slideLayout+xml"/>
  <Override PartName="/ppt/theme/theme33.xml" ContentType="application/vnd.openxmlformats-officedocument.theme+xml"/>
  <Override PartName="/ppt/slideLayouts/slideLayout44.xml" ContentType="application/vnd.openxmlformats-officedocument.presentationml.slideLayout+xml"/>
  <Override PartName="/ppt/theme/theme34.xml" ContentType="application/vnd.openxmlformats-officedocument.theme+xml"/>
  <Override PartName="/ppt/slideLayouts/slideLayout45.xml" ContentType="application/vnd.openxmlformats-officedocument.presentationml.slideLayout+xml"/>
  <Override PartName="/ppt/theme/theme35.xml" ContentType="application/vnd.openxmlformats-officedocument.theme+xml"/>
  <Override PartName="/ppt/slideLayouts/slideLayout46.xml" ContentType="application/vnd.openxmlformats-officedocument.presentationml.slideLayout+xml"/>
  <Override PartName="/ppt/theme/theme36.xml" ContentType="application/vnd.openxmlformats-officedocument.theme+xml"/>
  <Override PartName="/ppt/slideLayouts/slideLayout47.xml" ContentType="application/vnd.openxmlformats-officedocument.presentationml.slideLayout+xml"/>
  <Override PartName="/ppt/theme/theme37.xml" ContentType="application/vnd.openxmlformats-officedocument.theme+xml"/>
  <Override PartName="/ppt/slideLayouts/slideLayout48.xml" ContentType="application/vnd.openxmlformats-officedocument.presentationml.slideLayout+xml"/>
  <Override PartName="/ppt/theme/theme38.xml" ContentType="application/vnd.openxmlformats-officedocument.theme+xml"/>
  <Override PartName="/ppt/slideLayouts/slideLayout49.xml" ContentType="application/vnd.openxmlformats-officedocument.presentationml.slideLayout+xml"/>
  <Override PartName="/ppt/theme/theme39.xml" ContentType="application/vnd.openxmlformats-officedocument.theme+xml"/>
  <Override PartName="/ppt/slideLayouts/slideLayout50.xml" ContentType="application/vnd.openxmlformats-officedocument.presentationml.slideLayout+xml"/>
  <Override PartName="/ppt/theme/theme40.xml" ContentType="application/vnd.openxmlformats-officedocument.theme+xml"/>
  <Override PartName="/ppt/slideLayouts/slideLayout51.xml" ContentType="application/vnd.openxmlformats-officedocument.presentationml.slideLayout+xml"/>
  <Override PartName="/ppt/theme/theme41.xml" ContentType="application/vnd.openxmlformats-officedocument.theme+xml"/>
  <Override PartName="/ppt/slideLayouts/slideLayout52.xml" ContentType="application/vnd.openxmlformats-officedocument.presentationml.slideLayout+xml"/>
  <Override PartName="/ppt/theme/theme42.xml" ContentType="application/vnd.openxmlformats-officedocument.theme+xml"/>
  <Override PartName="/ppt/slideLayouts/slideLayout53.xml" ContentType="application/vnd.openxmlformats-officedocument.presentationml.slideLayout+xml"/>
  <Override PartName="/ppt/theme/theme43.xml" ContentType="application/vnd.openxmlformats-officedocument.theme+xml"/>
  <Override PartName="/ppt/slideLayouts/slideLayout54.xml" ContentType="application/vnd.openxmlformats-officedocument.presentationml.slideLayout+xml"/>
  <Override PartName="/ppt/theme/theme44.xml" ContentType="application/vnd.openxmlformats-officedocument.theme+xml"/>
  <Override PartName="/ppt/slideLayouts/slideLayout55.xml" ContentType="application/vnd.openxmlformats-officedocument.presentationml.slideLayout+xml"/>
  <Override PartName="/ppt/theme/theme45.xml" ContentType="application/vnd.openxmlformats-officedocument.theme+xml"/>
  <Override PartName="/ppt/slideLayouts/slideLayout56.xml" ContentType="application/vnd.openxmlformats-officedocument.presentationml.slideLayout+xml"/>
  <Override PartName="/ppt/theme/theme46.xml" ContentType="application/vnd.openxmlformats-officedocument.theme+xml"/>
  <Override PartName="/ppt/slideLayouts/slideLayout57.xml" ContentType="application/vnd.openxmlformats-officedocument.presentationml.slideLayout+xml"/>
  <Override PartName="/ppt/theme/theme47.xml" ContentType="application/vnd.openxmlformats-officedocument.theme+xml"/>
  <Override PartName="/ppt/slideLayouts/slideLayout58.xml" ContentType="application/vnd.openxmlformats-officedocument.presentationml.slideLayout+xml"/>
  <Override PartName="/ppt/theme/theme48.xml" ContentType="application/vnd.openxmlformats-officedocument.theme+xml"/>
  <Override PartName="/ppt/slideLayouts/slideLayout59.xml" ContentType="application/vnd.openxmlformats-officedocument.presentationml.slideLayout+xml"/>
  <Override PartName="/ppt/theme/theme49.xml" ContentType="application/vnd.openxmlformats-officedocument.theme+xml"/>
  <Override PartName="/ppt/slideLayouts/slideLayout60.xml" ContentType="application/vnd.openxmlformats-officedocument.presentationml.slideLayout+xml"/>
  <Override PartName="/ppt/theme/theme50.xml" ContentType="application/vnd.openxmlformats-officedocument.theme+xml"/>
  <Override PartName="/ppt/slideLayouts/slideLayout61.xml" ContentType="application/vnd.openxmlformats-officedocument.presentationml.slideLayout+xml"/>
  <Override PartName="/ppt/theme/theme51.xml" ContentType="application/vnd.openxmlformats-officedocument.theme+xml"/>
  <Override PartName="/ppt/slideLayouts/slideLayout62.xml" ContentType="application/vnd.openxmlformats-officedocument.presentationml.slideLayout+xml"/>
  <Override PartName="/ppt/theme/theme52.xml" ContentType="application/vnd.openxmlformats-officedocument.theme+xml"/>
  <Override PartName="/ppt/slideLayouts/slideLayout63.xml" ContentType="application/vnd.openxmlformats-officedocument.presentationml.slideLayout+xml"/>
  <Override PartName="/ppt/theme/theme53.xml" ContentType="application/vnd.openxmlformats-officedocument.theme+xml"/>
  <Override PartName="/ppt/slideLayouts/slideLayout64.xml" ContentType="application/vnd.openxmlformats-officedocument.presentationml.slideLayout+xml"/>
  <Override PartName="/ppt/theme/theme54.xml" ContentType="application/vnd.openxmlformats-officedocument.theme+xml"/>
  <Override PartName="/ppt/theme/theme5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95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2.xml"/><Relationship Id="rId18" Type="http://schemas.openxmlformats.org/officeDocument/2006/relationships/slide" Target="slide34.xml"/><Relationship Id="rId26" Type="http://schemas.openxmlformats.org/officeDocument/2006/relationships/slide" Target="slide38.xml"/><Relationship Id="rId3" Type="http://schemas.openxmlformats.org/officeDocument/2006/relationships/notesSlide" Target="../notesSlides/notesSlide1.xml"/><Relationship Id="rId21" Type="http://schemas.openxmlformats.org/officeDocument/2006/relationships/slide" Target="slide26.xml"/><Relationship Id="rId7" Type="http://schemas.openxmlformats.org/officeDocument/2006/relationships/slide" Target="slide2.xml"/><Relationship Id="rId12" Type="http://schemas.openxmlformats.org/officeDocument/2006/relationships/slide" Target="slide12.xml"/><Relationship Id="rId17" Type="http://schemas.openxmlformats.org/officeDocument/2006/relationships/slide" Target="slide24.xml"/><Relationship Id="rId25" Type="http://schemas.openxmlformats.org/officeDocument/2006/relationships/slide" Target="slide2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14.xml"/><Relationship Id="rId20" Type="http://schemas.openxmlformats.org/officeDocument/2006/relationships/slide" Target="slide16.xml"/><Relationship Id="rId29" Type="http://schemas.openxmlformats.org/officeDocument/2006/relationships/slide" Target="slide3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11" Type="http://schemas.openxmlformats.org/officeDocument/2006/relationships/slide" Target="slide10.xml"/><Relationship Id="rId24" Type="http://schemas.openxmlformats.org/officeDocument/2006/relationships/slide" Target="slide18.xml"/><Relationship Id="rId32" Type="http://schemas.openxmlformats.org/officeDocument/2006/relationships/slide" Target="slide52.xml"/><Relationship Id="rId5" Type="http://schemas.openxmlformats.org/officeDocument/2006/relationships/oleObject" Target="../embeddings/Microsoft_Word_97_-_2003_Document1.doc"/><Relationship Id="rId15" Type="http://schemas.openxmlformats.org/officeDocument/2006/relationships/slide" Target="slide42.xml"/><Relationship Id="rId23" Type="http://schemas.openxmlformats.org/officeDocument/2006/relationships/slide" Target="slide46.xml"/><Relationship Id="rId28" Type="http://schemas.openxmlformats.org/officeDocument/2006/relationships/slide" Target="slide20.xml"/><Relationship Id="rId10" Type="http://schemas.openxmlformats.org/officeDocument/2006/relationships/slide" Target="slide8.xml"/><Relationship Id="rId19" Type="http://schemas.openxmlformats.org/officeDocument/2006/relationships/slide" Target="slide44.xml"/><Relationship Id="rId31" Type="http://schemas.openxmlformats.org/officeDocument/2006/relationships/slide" Target="slide50.xml"/><Relationship Id="rId4" Type="http://schemas.openxmlformats.org/officeDocument/2006/relationships/audio" Target="../media/audio1.wav"/><Relationship Id="rId9" Type="http://schemas.openxmlformats.org/officeDocument/2006/relationships/slide" Target="slide6.xml"/><Relationship Id="rId14" Type="http://schemas.openxmlformats.org/officeDocument/2006/relationships/slide" Target="slide22.xml"/><Relationship Id="rId22" Type="http://schemas.openxmlformats.org/officeDocument/2006/relationships/slide" Target="slide36.xml"/><Relationship Id="rId27" Type="http://schemas.openxmlformats.org/officeDocument/2006/relationships/slide" Target="slide48.xml"/><Relationship Id="rId30" Type="http://schemas.openxmlformats.org/officeDocument/2006/relationships/slide" Target="slide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.png"/><Relationship Id="rId5" Type="http://schemas.openxmlformats.org/officeDocument/2006/relationships/hyperlink" Target="http://biology.about.com/library/weekly/aa032300a.htm" TargetMode="Externa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5" Type="http://schemas.openxmlformats.org/officeDocument/2006/relationships/hyperlink" Target="http://en.wikipedia.org/wiki/Mitosis" TargetMode="Externa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63.xml"/><Relationship Id="rId1" Type="http://schemas.openxmlformats.org/officeDocument/2006/relationships/audio" Target="file:///C:\My%20Documents\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9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smtClean="0">
                <a:solidFill>
                  <a:schemeClr val="folHlink"/>
                </a:solidFill>
              </a:rPr>
              <a:t>Jeopardy</a:t>
            </a:r>
            <a:endParaRPr lang="en-US" smtClean="0"/>
          </a:p>
        </p:txBody>
      </p:sp>
      <p:graphicFrame>
        <p:nvGraphicFramePr>
          <p:cNvPr id="2051" name="Object 3"/>
          <p:cNvGraphicFramePr>
            <a:graphicFrameLocks noGrp="1"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Document" r:id="rId5" imgW="7928640" imgH="4730760" progId="Word.Document.8">
                  <p:embed/>
                </p:oleObj>
              </mc:Choice>
              <mc:Fallback>
                <p:oleObj name="Document" r:id="rId5" imgW="7928640" imgH="47307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533525"/>
                        <a:ext cx="7775575" cy="463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752600"/>
            <a:ext cx="15796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Vocabulary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752600"/>
            <a:ext cx="1447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Division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062413" y="1567934"/>
            <a:ext cx="11400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Name that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 Structure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632116" y="1752600"/>
            <a:ext cx="117109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Cell Types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934200" y="1660266"/>
            <a:ext cx="14927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It does what?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2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784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/>
              <a:t>Isolates cell structures and controls movement of substances into and out of the cell.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62748" y="3168650"/>
            <a:ext cx="60580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Plasma Membrane?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Division</a:t>
            </a:r>
            <a:endParaRPr lang="en-US" dirty="0" smtClean="0"/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040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process of cell division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Division</a:t>
            </a:r>
            <a:endParaRPr lang="en-US" dirty="0" smtClean="0"/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3137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Mitosis?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23872"/>
            <a:ext cx="7772400" cy="1143000"/>
          </a:xfrm>
        </p:spPr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Division</a:t>
            </a:r>
            <a:endParaRPr lang="en-US" dirty="0" smtClean="0"/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377193"/>
            <a:ext cx="21145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14800" y="2266018"/>
            <a:ext cx="259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cellular organelles double in number, the DNA replicates, and protein synthesis occurs. The chromosomes are not visible and the DNA appears as uncoiled chromatin.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Division</a:t>
            </a:r>
            <a:endParaRPr lang="en-US" dirty="0" smtClean="0"/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8523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Interphase?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Division</a:t>
            </a:r>
            <a:endParaRPr lang="en-US" dirty="0" smtClean="0"/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962400" y="2209800"/>
            <a:ext cx="36576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hlinkClick r:id="rId5"/>
              </a:rPr>
              <a:t>Nuclei</a:t>
            </a:r>
            <a:r>
              <a:rPr lang="en-US" sz="2400" dirty="0"/>
              <a:t> (plural form of nucleus) begin to form at opposite poles.</a:t>
            </a:r>
            <a:br>
              <a:rPr lang="en-US" sz="2400" dirty="0"/>
            </a:br>
            <a:r>
              <a:rPr lang="en-US" sz="2400" dirty="0"/>
              <a:t>The nuclear envelopes of these nuclei are formed from remnant pieces of the parent cell's nuclear envelope and from pieces of the endomembrane system.</a:t>
            </a:r>
            <a:endParaRPr lang="en-US" sz="1600" dirty="0">
              <a:solidFill>
                <a:srgbClr val="FFFF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012" y="2209800"/>
            <a:ext cx="1800225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Division</a:t>
            </a:r>
            <a:endParaRPr lang="en-US" dirty="0" smtClean="0"/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9015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</a:t>
            </a:r>
            <a:r>
              <a:rPr lang="en-US" sz="3600" dirty="0" err="1" smtClean="0">
                <a:solidFill>
                  <a:srgbClr val="FFFFFF"/>
                </a:solidFill>
              </a:rPr>
              <a:t>Telophase</a:t>
            </a:r>
            <a:r>
              <a:rPr lang="en-US" sz="3600" dirty="0" smtClean="0">
                <a:solidFill>
                  <a:srgbClr val="FFFFFF"/>
                </a:solidFill>
              </a:rPr>
              <a:t>?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Division</a:t>
            </a:r>
            <a:endParaRPr lang="en-US" dirty="0" smtClean="0"/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257800" y="2057400"/>
            <a:ext cx="2895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begins when the duplicated centromeres of each pair of sister chromatids separate, and the now-daughter chromosomes begin moving toward opposite poles of the cell due to the action of the spindle.</a:t>
            </a: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31987"/>
            <a:ext cx="3638550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Division</a:t>
            </a:r>
            <a:endParaRPr lang="en-US" dirty="0" smtClean="0"/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7242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Anaphase?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381000" y="2514600"/>
            <a:ext cx="85375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dirty="0"/>
              <a:t>Stiff outer layer of cell, protects and supports</a:t>
            </a:r>
          </a:p>
          <a:p>
            <a:r>
              <a:rPr lang="en-US" sz="3600" dirty="0"/>
              <a:t>the cell.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Division</a:t>
            </a:r>
            <a:endParaRPr lang="en-US" dirty="0" smtClean="0"/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838200" y="2813734"/>
            <a:ext cx="75584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These are the phases of Mitosis in order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Division</a:t>
            </a:r>
            <a:endParaRPr lang="en-US" dirty="0" smtClean="0"/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362200" y="1756812"/>
            <a:ext cx="218521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dirty="0" smtClean="0">
                <a:hlinkClick r:id="rId5"/>
              </a:rPr>
              <a:t> </a:t>
            </a:r>
            <a:r>
              <a:rPr lang="en-US" sz="3600" dirty="0">
                <a:hlinkClick r:id="rId5"/>
              </a:rPr>
              <a:t>Prophase</a:t>
            </a:r>
            <a:endParaRPr lang="en-US" sz="3600" dirty="0"/>
          </a:p>
          <a:p>
            <a:r>
              <a:rPr lang="en-US" sz="3600" dirty="0" smtClean="0">
                <a:hlinkClick r:id="rId5"/>
              </a:rPr>
              <a:t>Metaphase</a:t>
            </a:r>
            <a:endParaRPr lang="en-US" sz="3600" dirty="0"/>
          </a:p>
          <a:p>
            <a:r>
              <a:rPr lang="en-US" sz="3600" dirty="0" smtClean="0">
                <a:hlinkClick r:id="rId5"/>
              </a:rPr>
              <a:t> </a:t>
            </a:r>
            <a:r>
              <a:rPr lang="en-US" sz="3600" dirty="0">
                <a:hlinkClick r:id="rId5"/>
              </a:rPr>
              <a:t>Anaphase</a:t>
            </a:r>
            <a:endParaRPr lang="en-US" sz="3600" dirty="0"/>
          </a:p>
          <a:p>
            <a:r>
              <a:rPr lang="en-US" sz="3600" dirty="0" err="1" smtClean="0"/>
              <a:t>Telophase</a:t>
            </a:r>
            <a:endParaRPr lang="en-US" sz="3600" dirty="0" smtClean="0"/>
          </a:p>
          <a:p>
            <a:r>
              <a:rPr lang="en-US" sz="3600" dirty="0" smtClean="0"/>
              <a:t>Interphase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Name that Structure</a:t>
            </a:r>
            <a:endParaRPr lang="en-US" dirty="0" smtClean="0"/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3" t="21604" r="34736" b="15112"/>
          <a:stretch/>
        </p:blipFill>
        <p:spPr bwMode="auto">
          <a:xfrm>
            <a:off x="2971800" y="2039358"/>
            <a:ext cx="3810000" cy="390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 bwMode="auto">
          <a:xfrm>
            <a:off x="1905000" y="3496179"/>
            <a:ext cx="2819400" cy="990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Name that Structure</a:t>
            </a:r>
            <a:endParaRPr lang="en-US" dirty="0" smtClean="0"/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1216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Nucleus?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Name that Structure</a:t>
            </a:r>
            <a:endParaRPr lang="en-US" dirty="0" smtClean="0"/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3" t="21604" r="34736" b="15112"/>
          <a:stretch/>
        </p:blipFill>
        <p:spPr bwMode="auto">
          <a:xfrm>
            <a:off x="2971800" y="2039358"/>
            <a:ext cx="3810000" cy="390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ight Arrow 6"/>
          <p:cNvSpPr/>
          <p:nvPr/>
        </p:nvSpPr>
        <p:spPr bwMode="auto">
          <a:xfrm>
            <a:off x="381000" y="3657600"/>
            <a:ext cx="2819400" cy="990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Name that Structure</a:t>
            </a:r>
            <a:endParaRPr lang="en-US" dirty="0" smtClean="0"/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3456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Cell Wall?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Name that Structure</a:t>
            </a:r>
            <a:endParaRPr lang="en-US" dirty="0" smtClean="0"/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3" t="21604" r="34736" b="15112"/>
          <a:stretch/>
        </p:blipFill>
        <p:spPr bwMode="auto">
          <a:xfrm>
            <a:off x="2971800" y="2039358"/>
            <a:ext cx="3810000" cy="390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ight Arrow 5"/>
          <p:cNvSpPr/>
          <p:nvPr/>
        </p:nvSpPr>
        <p:spPr bwMode="auto">
          <a:xfrm rot="10447562">
            <a:off x="6139287" y="3265869"/>
            <a:ext cx="2819400" cy="990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Name that Structure</a:t>
            </a:r>
            <a:endParaRPr lang="en-US" dirty="0" smtClean="0"/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6478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Golgi Apparatus?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Name that Structure</a:t>
            </a:r>
            <a:endParaRPr lang="en-US" dirty="0" smtClean="0"/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3" t="21604" r="34736" b="15112"/>
          <a:stretch/>
        </p:blipFill>
        <p:spPr bwMode="auto">
          <a:xfrm>
            <a:off x="2971800" y="2039358"/>
            <a:ext cx="3810000" cy="390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ight Arrow 5"/>
          <p:cNvSpPr/>
          <p:nvPr/>
        </p:nvSpPr>
        <p:spPr bwMode="auto">
          <a:xfrm>
            <a:off x="1600200" y="2667000"/>
            <a:ext cx="2819400" cy="990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Name that Structure</a:t>
            </a:r>
            <a:endParaRPr lang="en-US" dirty="0" smtClean="0"/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0583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</a:t>
            </a:r>
            <a:r>
              <a:rPr lang="en-US" sz="3600" dirty="0">
                <a:solidFill>
                  <a:srgbClr val="FFFFFF"/>
                </a:solidFill>
              </a:rPr>
              <a:t>E</a:t>
            </a:r>
            <a:r>
              <a:rPr lang="en-US" sz="3600" dirty="0" smtClean="0">
                <a:solidFill>
                  <a:srgbClr val="FFFFFF"/>
                </a:solidFill>
              </a:rPr>
              <a:t>ndoplasmic </a:t>
            </a:r>
            <a:r>
              <a:rPr lang="en-US" sz="3600" dirty="0">
                <a:solidFill>
                  <a:srgbClr val="FFFFFF"/>
                </a:solidFill>
              </a:rPr>
              <a:t>R</a:t>
            </a:r>
            <a:r>
              <a:rPr lang="en-US" sz="3600" dirty="0" smtClean="0">
                <a:solidFill>
                  <a:srgbClr val="FFFFFF"/>
                </a:solidFill>
              </a:rPr>
              <a:t>eticulum?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880333" y="3162788"/>
            <a:ext cx="43456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Cell Wall?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Name that Structure</a:t>
            </a:r>
            <a:endParaRPr lang="en-US" dirty="0" smtClean="0"/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3" t="21604" r="34736" b="15112"/>
          <a:stretch/>
        </p:blipFill>
        <p:spPr bwMode="auto">
          <a:xfrm>
            <a:off x="2971800" y="2039358"/>
            <a:ext cx="3810000" cy="390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ight Arrow 5"/>
          <p:cNvSpPr/>
          <p:nvPr/>
        </p:nvSpPr>
        <p:spPr bwMode="auto">
          <a:xfrm>
            <a:off x="990600" y="3634154"/>
            <a:ext cx="2819400" cy="990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Name that Structure</a:t>
            </a:r>
            <a:endParaRPr lang="en-US" dirty="0" smtClean="0"/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295400" y="3048000"/>
            <a:ext cx="51219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M</a:t>
            </a:r>
            <a:r>
              <a:rPr lang="en-US" sz="3600" dirty="0" smtClean="0">
                <a:solidFill>
                  <a:srgbClr val="FFFFFF"/>
                </a:solidFill>
              </a:rPr>
              <a:t>itochondria?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Cell Types</a:t>
            </a:r>
            <a:endParaRPr lang="en-US" dirty="0" smtClean="0"/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28800" y="2362200"/>
            <a:ext cx="504507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Though mostly microscopic, sea weeds and brown algae are </a:t>
            </a:r>
          </a:p>
          <a:p>
            <a:r>
              <a:rPr lang="en-US" sz="3600" dirty="0"/>
              <a:t>SLO 5</a:t>
            </a:r>
          </a:p>
          <a:p>
            <a:r>
              <a:rPr lang="en-US" sz="3600" dirty="0"/>
              <a:t> classified as </a:t>
            </a:r>
            <a:r>
              <a:rPr lang="en-US" sz="3600" dirty="0" smtClean="0"/>
              <a:t>this.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Cell Types</a:t>
            </a:r>
            <a:endParaRPr lang="en-US" dirty="0" smtClean="0"/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67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</a:t>
            </a:r>
            <a:r>
              <a:rPr lang="en-US" sz="3600" dirty="0" err="1" smtClean="0">
                <a:solidFill>
                  <a:srgbClr val="FFFFFF"/>
                </a:solidFill>
              </a:rPr>
              <a:t>protisits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Cell Types</a:t>
            </a:r>
            <a:endParaRPr lang="en-US" dirty="0" smtClean="0"/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7402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/>
              <a:t>Chloroplasts are found in </a:t>
            </a:r>
            <a:r>
              <a:rPr lang="en-US" sz="3600" dirty="0" smtClean="0"/>
              <a:t>these cells</a:t>
            </a:r>
            <a:r>
              <a:rPr lang="en-US" sz="3600" dirty="0"/>
              <a:t>, and aid in photosynthesis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Cell Types</a:t>
            </a:r>
            <a:endParaRPr lang="en-US" dirty="0" smtClean="0"/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3137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What are Plants?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Cell Types</a:t>
            </a:r>
            <a:endParaRPr lang="en-US" dirty="0" smtClean="0"/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447800" y="2057400"/>
            <a:ext cx="588327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en-US" sz="3600" dirty="0"/>
              <a:t>No cell wall and no central vacuole can be found in </a:t>
            </a:r>
            <a:r>
              <a:rPr lang="en-US" sz="3600" dirty="0" smtClean="0"/>
              <a:t>this cell</a:t>
            </a:r>
            <a:r>
              <a:rPr lang="en-US" sz="3600" dirty="0"/>
              <a:t>,</a:t>
            </a:r>
          </a:p>
          <a:p>
            <a:r>
              <a:rPr lang="en-US" sz="3600" dirty="0" smtClean="0"/>
              <a:t>but </a:t>
            </a:r>
            <a:r>
              <a:rPr lang="en-US" sz="3600" dirty="0"/>
              <a:t>it does contain a nucleus and several organelles.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Cell Types</a:t>
            </a:r>
            <a:endParaRPr lang="en-US" dirty="0" smtClean="0"/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4037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animal cells?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Cell Types</a:t>
            </a:r>
            <a:endParaRPr lang="en-US" dirty="0" smtClean="0"/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260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/>
              <a:t>Cilia and flagella are usually not found on_____ cells.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Cell Types</a:t>
            </a:r>
            <a:endParaRPr lang="en-US" dirty="0" smtClean="0"/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447800" y="3352800"/>
            <a:ext cx="27863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What are Plant cells?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212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/>
              <a:t>Contain the pigment for chlorophyll and aid in photosynthesis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Cell Types</a:t>
            </a:r>
            <a:endParaRPr lang="en-US" dirty="0" smtClean="0"/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164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/>
              <a:t>Prokaryotic cells that have flagella and </a:t>
            </a:r>
            <a:r>
              <a:rPr lang="en-US" sz="3600" dirty="0" smtClean="0"/>
              <a:t>ribosomes are known as this.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Cell Types</a:t>
            </a:r>
            <a:endParaRPr lang="en-US" dirty="0" smtClean="0"/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86000" y="2667000"/>
            <a:ext cx="47371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bacterial cells?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It Does What?</a:t>
            </a:r>
            <a:endParaRPr lang="en-US" dirty="0" smtClean="0"/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066800" y="2866488"/>
            <a:ext cx="77251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dirty="0"/>
              <a:t>Centrally located house of chromosomes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</a:t>
            </a:r>
            <a:r>
              <a:rPr lang="en-US" dirty="0" smtClean="0"/>
              <a:t>It Does What?</a:t>
            </a:r>
            <a:endParaRPr lang="en-US" dirty="0" smtClean="0"/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0190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nucleus?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It Does What?</a:t>
            </a:r>
            <a:endParaRPr lang="en-US" dirty="0" smtClean="0"/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685800" y="2438400"/>
            <a:ext cx="85375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dirty="0"/>
              <a:t>Stiff outer layer of cell, protects and supports</a:t>
            </a:r>
          </a:p>
          <a:p>
            <a:r>
              <a:rPr lang="en-US" sz="3600" dirty="0" smtClean="0"/>
              <a:t>the </a:t>
            </a:r>
            <a:r>
              <a:rPr lang="en-US" sz="3600" dirty="0"/>
              <a:t>cell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It Does What?</a:t>
            </a:r>
            <a:endParaRPr lang="en-US" dirty="0" smtClean="0"/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1857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cell wall?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It Does What?</a:t>
            </a:r>
            <a:endParaRPr lang="en-US" dirty="0" smtClean="0"/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838200" y="2743200"/>
            <a:ext cx="7772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/>
              <a:t>Thin tail-like extension of the cell membrane that </a:t>
            </a:r>
            <a:r>
              <a:rPr lang="en-US" sz="3600" dirty="0" smtClean="0"/>
              <a:t>allows</a:t>
            </a:r>
            <a:endParaRPr lang="en-US" sz="3600" dirty="0"/>
          </a:p>
          <a:p>
            <a:r>
              <a:rPr lang="en-US" sz="3600" dirty="0"/>
              <a:t> the cell to move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It Does What?</a:t>
            </a:r>
            <a:endParaRPr lang="en-US" dirty="0" smtClean="0"/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144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cilia and flagella?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It Does What?</a:t>
            </a:r>
            <a:endParaRPr lang="en-US" dirty="0" smtClean="0"/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52400" y="2312491"/>
            <a:ext cx="84305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dirty="0"/>
              <a:t>Long threads inside the nucleus that contain </a:t>
            </a:r>
          </a:p>
          <a:p>
            <a:r>
              <a:rPr lang="en-US" sz="3600" dirty="0"/>
              <a:t>genetic information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It Does What?</a:t>
            </a:r>
            <a:endParaRPr lang="en-US" dirty="0" smtClean="0"/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7500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chromosomes?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5191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</a:t>
            </a:r>
            <a:r>
              <a:rPr lang="en-US" sz="3600" dirty="0" smtClean="0">
                <a:solidFill>
                  <a:srgbClr val="FFFFFF"/>
                </a:solidFill>
              </a:rPr>
              <a:t>are Chloroplasts?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It Does What?</a:t>
            </a:r>
            <a:endParaRPr lang="en-US" dirty="0" smtClean="0"/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457200" y="2743200"/>
            <a:ext cx="8458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/>
              <a:t>Produce energy by aerobic metabolism, located in  </a:t>
            </a:r>
            <a:r>
              <a:rPr lang="en-US" sz="3600" dirty="0" smtClean="0"/>
              <a:t>the </a:t>
            </a:r>
            <a:r>
              <a:rPr lang="en-US" sz="3600" dirty="0"/>
              <a:t>cytoplasm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</a:t>
            </a:r>
            <a:r>
              <a:rPr lang="en-US" dirty="0" smtClean="0"/>
              <a:t>It Does What?</a:t>
            </a:r>
            <a:endParaRPr lang="en-US" dirty="0" smtClean="0"/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6474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mitochondria?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032488"/>
            <a:ext cx="527685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083777"/>
            <a:ext cx="527685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1306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/>
              <a:t>Location of protein synthesis, often attached to E.R.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24000" y="2057400"/>
            <a:ext cx="525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What are Ribosomes?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33400" y="2359269"/>
            <a:ext cx="671008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/>
              <a:t>Produce energy by aerobic metabolism, located in  </a:t>
            </a:r>
          </a:p>
          <a:p>
            <a:r>
              <a:rPr lang="en-US" sz="3600" dirty="0"/>
              <a:t>SLO 2</a:t>
            </a:r>
          </a:p>
          <a:p>
            <a:r>
              <a:rPr lang="en-US" sz="3600" dirty="0"/>
              <a:t> the cytoplasm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</a:t>
            </a:r>
            <a:r>
              <a:rPr lang="en-US" dirty="0" smtClean="0"/>
              <a:t>Vocabulary</a:t>
            </a:r>
            <a:endParaRPr lang="en-US" dirty="0" smtClean="0"/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4422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/>
              <a:t>What is Mitochondria?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760</Words>
  <Application>Microsoft Office PowerPoint</Application>
  <PresentationFormat>On-screen Show (4:3)</PresentationFormat>
  <Paragraphs>197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Vocabulary</vt:lpstr>
      <vt:lpstr>$100 Vocabulary</vt:lpstr>
      <vt:lpstr>$200 Vocabulary</vt:lpstr>
      <vt:lpstr>$200 Vocabulary</vt:lpstr>
      <vt:lpstr>$300 Vocabulary</vt:lpstr>
      <vt:lpstr>$300 Vocabulary</vt:lpstr>
      <vt:lpstr>$400 Vocabulary</vt:lpstr>
      <vt:lpstr>$400 Vocabulary</vt:lpstr>
      <vt:lpstr>$500 Vocabulary</vt:lpstr>
      <vt:lpstr>$500 Vocabulary</vt:lpstr>
      <vt:lpstr>$100 Division</vt:lpstr>
      <vt:lpstr>$100 Division</vt:lpstr>
      <vt:lpstr>$200 Division</vt:lpstr>
      <vt:lpstr>$200 Division</vt:lpstr>
      <vt:lpstr>$300 Division</vt:lpstr>
      <vt:lpstr>$300 Division</vt:lpstr>
      <vt:lpstr>$400 Division</vt:lpstr>
      <vt:lpstr>$400 Division</vt:lpstr>
      <vt:lpstr>$500 Division</vt:lpstr>
      <vt:lpstr>$500 Division</vt:lpstr>
      <vt:lpstr>$100 Name that Structure</vt:lpstr>
      <vt:lpstr>$100 Name that Structure</vt:lpstr>
      <vt:lpstr>$200 Name that Structure</vt:lpstr>
      <vt:lpstr>$200 Name that Structure</vt:lpstr>
      <vt:lpstr>$300 Name that Structure</vt:lpstr>
      <vt:lpstr>$300 Name that Structure</vt:lpstr>
      <vt:lpstr>$400 Name that Structure</vt:lpstr>
      <vt:lpstr>$400 Name that Structure</vt:lpstr>
      <vt:lpstr>$500 Name that Structure</vt:lpstr>
      <vt:lpstr>$500 Name that Structure</vt:lpstr>
      <vt:lpstr>$100 Cell Types</vt:lpstr>
      <vt:lpstr>$100 Cell Types</vt:lpstr>
      <vt:lpstr>$200 Cell Types</vt:lpstr>
      <vt:lpstr>$200 Cell Types</vt:lpstr>
      <vt:lpstr>$300 Cell Types</vt:lpstr>
      <vt:lpstr>$300 Cell Types</vt:lpstr>
      <vt:lpstr>$400 Cell Types</vt:lpstr>
      <vt:lpstr>$400 Cell Types</vt:lpstr>
      <vt:lpstr>$500 Cell Types</vt:lpstr>
      <vt:lpstr>$500 Cell Types</vt:lpstr>
      <vt:lpstr>$100 It Does What?</vt:lpstr>
      <vt:lpstr>$100 It Does What?</vt:lpstr>
      <vt:lpstr>$200 It Does What?</vt:lpstr>
      <vt:lpstr>$200 It Does What?</vt:lpstr>
      <vt:lpstr>$300 It Does What?</vt:lpstr>
      <vt:lpstr>$300 It Does What?</vt:lpstr>
      <vt:lpstr>$400 It Does What?</vt:lpstr>
      <vt:lpstr>$400 It Does What?</vt:lpstr>
      <vt:lpstr>$500 It Does What?</vt:lpstr>
      <vt:lpstr>$500 It Does What?</vt:lpstr>
      <vt:lpstr>Final Jeopardy</vt:lpstr>
      <vt:lpstr>Final Jeopardy Answer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SG</cp:lastModifiedBy>
  <cp:revision>14</cp:revision>
  <dcterms:created xsi:type="dcterms:W3CDTF">2011-06-16T03:08:32Z</dcterms:created>
  <dcterms:modified xsi:type="dcterms:W3CDTF">2012-01-09T03:32:10Z</dcterms:modified>
</cp:coreProperties>
</file>